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5990a64e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5990a64e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5990a64e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5990a64e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5990a64e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5990a64e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Dimension - City name , Measure - city area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Discrete - number of siblings, continuous - hieght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681c109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681c109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orientation - wind direction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texture - forest vs urban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https://interworks.com/blog/ccapitula/2014/08/04/tableau-essentials-chart-types-introduction/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45990a64e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45990a64e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5990a64e8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5990a64e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TASK: Identify the right vs wrong way of presenting data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Any students of business process management have a different idea?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5990a64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5990a64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 column 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Char char="■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9.png"/><Relationship Id="rId5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9.png"/><Relationship Id="rId5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www.youtube.com/watch?v=lP7r_G1k0FU" TargetMode="External"/><Relationship Id="rId4" Type="http://schemas.openxmlformats.org/officeDocument/2006/relationships/image" Target="../media/image2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Relationship Id="rId4" Type="http://schemas.openxmlformats.org/officeDocument/2006/relationships/hyperlink" Target="https://public.tableau.com/profile/arjun.pmm#!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dummies.com/programming/big-data/big-data-visualization/tableau-for-dummies-cheat-sheet/" TargetMode="External"/><Relationship Id="rId4" Type="http://schemas.openxmlformats.org/officeDocument/2006/relationships/hyperlink" Target="https://interworks.com/blog/ccapitula/2014/08/04/tableau-essentials-chart-types-introduction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9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5"/>
          <p:cNvSpPr txBox="1"/>
          <p:nvPr>
            <p:ph type="ctrTitle"/>
          </p:nvPr>
        </p:nvSpPr>
        <p:spPr>
          <a:xfrm>
            <a:off x="628649" y="3394010"/>
            <a:ext cx="5100991" cy="13030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alibri"/>
              <a:buNone/>
            </a:pPr>
            <a:r>
              <a:rPr b="0" i="0" lang="en-US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STORYTELLING WITH DATA</a:t>
            </a:r>
            <a:endParaRPr/>
          </a:p>
        </p:txBody>
      </p:sp>
      <p:sp>
        <p:nvSpPr>
          <p:cNvPr id="66" name="Google Shape;66;p15"/>
          <p:cNvSpPr txBox="1"/>
          <p:nvPr>
            <p:ph idx="1" type="subTitle"/>
          </p:nvPr>
        </p:nvSpPr>
        <p:spPr>
          <a:xfrm>
            <a:off x="5970942" y="3394010"/>
            <a:ext cx="2992303" cy="13030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Instructor:</a:t>
            </a: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Mallikarjun PM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441425" y="465360"/>
            <a:ext cx="1682850" cy="168284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2546250" y="1849953"/>
            <a:ext cx="721797" cy="7217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3844371" y="1745991"/>
            <a:ext cx="220272" cy="22027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4869084" y="0"/>
            <a:ext cx="4274916" cy="3044433"/>
          </a:xfrm>
          <a:custGeom>
            <a:rect b="b" l="l" r="r" t="t"/>
            <a:pathLst>
              <a:path extrusionOk="0" h="4059244" w="5699887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" name="Google Shape;71;p15"/>
          <p:cNvCxnSpPr/>
          <p:nvPr/>
        </p:nvCxnSpPr>
        <p:spPr>
          <a:xfrm>
            <a:off x="5850294" y="3394010"/>
            <a:ext cx="0" cy="1303020"/>
          </a:xfrm>
          <a:prstGeom prst="straightConnector1">
            <a:avLst/>
          </a:prstGeom>
          <a:noFill/>
          <a:ln cap="sq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499" y="454499"/>
            <a:ext cx="3341775" cy="12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6350" y="230136"/>
            <a:ext cx="3676576" cy="1981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363775"/>
            <a:ext cx="8839200" cy="2265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499" y="454499"/>
            <a:ext cx="3341775" cy="12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6350" y="230136"/>
            <a:ext cx="3676576" cy="1981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913" y="2343475"/>
            <a:ext cx="8036176" cy="262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499" y="454499"/>
            <a:ext cx="3341775" cy="12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6350" y="230136"/>
            <a:ext cx="3676576" cy="1981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2100" y="2292775"/>
            <a:ext cx="7219802" cy="262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/>
          <p:nvPr/>
        </p:nvSpPr>
        <p:spPr>
          <a:xfrm>
            <a:off x="245659" y="3429000"/>
            <a:ext cx="5293730" cy="14731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7"/>
          <p:cNvSpPr txBox="1"/>
          <p:nvPr>
            <p:ph type="title"/>
          </p:nvPr>
        </p:nvSpPr>
        <p:spPr>
          <a:xfrm>
            <a:off x="393192" y="3575304"/>
            <a:ext cx="4945641" cy="12189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b="0" i="0" lang="en-US" sz="4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Basic Terminologies III</a:t>
            </a:r>
            <a:endParaRPr/>
          </a:p>
        </p:txBody>
      </p:sp>
      <p:pic>
        <p:nvPicPr>
          <p:cNvPr descr="A screenshot of a cell phone&#10;&#10;Description generated with very high confidence" id="164" name="Google Shape;164;p27"/>
          <p:cNvPicPr preferRelativeResize="0"/>
          <p:nvPr/>
        </p:nvPicPr>
        <p:blipFill rotWithShape="1">
          <a:blip r:embed="rId3">
            <a:alphaModFix/>
          </a:blip>
          <a:srcRect b="-1" l="7633" r="0" t="0"/>
          <a:stretch/>
        </p:blipFill>
        <p:spPr>
          <a:xfrm>
            <a:off x="245660" y="241299"/>
            <a:ext cx="5293729" cy="308054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7"/>
          <p:cNvSpPr/>
          <p:nvPr/>
        </p:nvSpPr>
        <p:spPr>
          <a:xfrm>
            <a:off x="5650991" y="241299"/>
            <a:ext cx="3251710" cy="46609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6021989" y="688293"/>
            <a:ext cx="2568554" cy="36392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b="1" i="0" lang="en-US" sz="1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Dimension vs Measure</a:t>
            </a:r>
            <a:endParaRPr b="1"/>
          </a:p>
          <a:p>
            <a: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b="1" i="0" lang="en-US" sz="1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Discrete vs Continuous variables</a:t>
            </a:r>
            <a:endParaRPr b="1"/>
          </a:p>
          <a:p>
            <a: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b="1" i="0" lang="en-US" sz="1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Metric vs KPI - Profit vs % Profit per store</a:t>
            </a:r>
            <a:endParaRPr b="1"/>
          </a:p>
          <a:p>
            <a: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200"/>
              <a:buChar char="•"/>
            </a:pPr>
            <a:r>
              <a:rPr b="1" i="0" lang="en-US" sz="1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DIKW pyramid</a:t>
            </a:r>
            <a:endParaRPr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/>
          <p:nvPr/>
        </p:nvSpPr>
        <p:spPr>
          <a:xfrm>
            <a:off x="252663" y="240882"/>
            <a:ext cx="3249230" cy="4634664"/>
          </a:xfrm>
          <a:prstGeom prst="rect">
            <a:avLst/>
          </a:prstGeom>
          <a:solidFill>
            <a:srgbClr val="404040">
              <a:alpha val="89803"/>
            </a:srgbClr>
          </a:solidFill>
          <a:ln cap="sq" cmpd="thinThick" w="127000">
            <a:solidFill>
              <a:srgbClr val="595959">
                <a:alpha val="8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8"/>
          <p:cNvSpPr txBox="1"/>
          <p:nvPr>
            <p:ph type="title"/>
          </p:nvPr>
        </p:nvSpPr>
        <p:spPr>
          <a:xfrm>
            <a:off x="505675" y="685800"/>
            <a:ext cx="2913300" cy="21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Basic Terminologies IV - Data Warehouse</a:t>
            </a:r>
            <a:endParaRPr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505677" y="3127875"/>
            <a:ext cx="2743200" cy="11441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Warehouse Star Schema</a:t>
            </a:r>
            <a:endParaRPr/>
          </a:p>
        </p:txBody>
      </p:sp>
      <p:cxnSp>
        <p:nvCxnSpPr>
          <p:cNvPr id="174" name="Google Shape;174;p28"/>
          <p:cNvCxnSpPr/>
          <p:nvPr/>
        </p:nvCxnSpPr>
        <p:spPr>
          <a:xfrm>
            <a:off x="893344" y="2932700"/>
            <a:ext cx="1940093" cy="0"/>
          </a:xfrm>
          <a:prstGeom prst="straightConnector1">
            <a:avLst/>
          </a:prstGeom>
          <a:noFill/>
          <a:ln cap="flat" cmpd="sng" w="22225">
            <a:solidFill>
              <a:srgbClr val="D9D9D9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5" name="Google Shape;17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5366" y="498073"/>
            <a:ext cx="4915159" cy="4153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1212475" y="1724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Bertin’s 7 Visual Variables </a:t>
            </a:r>
            <a:endParaRPr/>
          </a:p>
        </p:txBody>
      </p:sp>
      <p:pic>
        <p:nvPicPr>
          <p:cNvPr id="181" name="Google Shape;1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475" y="898274"/>
            <a:ext cx="6323300" cy="408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0" y="-2493"/>
            <a:ext cx="9144000" cy="51459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30"/>
          <p:cNvSpPr/>
          <p:nvPr/>
        </p:nvSpPr>
        <p:spPr>
          <a:xfrm>
            <a:off x="241300" y="241299"/>
            <a:ext cx="8680116" cy="4660901"/>
          </a:xfrm>
          <a:prstGeom prst="rect">
            <a:avLst/>
          </a:prstGeom>
          <a:solidFill>
            <a:srgbClr val="3F3F3F"/>
          </a:solidFill>
          <a:ln cap="sq" cmpd="thinThick" w="1270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30"/>
          <p:cNvSpPr txBox="1"/>
          <p:nvPr>
            <p:ph type="title"/>
          </p:nvPr>
        </p:nvSpPr>
        <p:spPr>
          <a:xfrm>
            <a:off x="1143000" y="841771"/>
            <a:ext cx="6858000" cy="21300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Charts and where to use them</a:t>
            </a:r>
            <a:endParaRPr/>
          </a:p>
        </p:txBody>
      </p:sp>
      <p:cxnSp>
        <p:nvCxnSpPr>
          <p:cNvPr id="189" name="Google Shape;189;p30"/>
          <p:cNvCxnSpPr/>
          <p:nvPr/>
        </p:nvCxnSpPr>
        <p:spPr>
          <a:xfrm>
            <a:off x="3543300" y="3082062"/>
            <a:ext cx="2057400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491490" y="273843"/>
            <a:ext cx="3840085" cy="12695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Pie Charts</a:t>
            </a:r>
            <a:endParaRPr/>
          </a:p>
        </p:txBody>
      </p:sp>
      <p:cxnSp>
        <p:nvCxnSpPr>
          <p:cNvPr id="195" name="Google Shape;195;p31"/>
          <p:cNvCxnSpPr/>
          <p:nvPr/>
        </p:nvCxnSpPr>
        <p:spPr>
          <a:xfrm>
            <a:off x="491490" y="1737360"/>
            <a:ext cx="3429000" cy="0"/>
          </a:xfrm>
          <a:prstGeom prst="straightConnector1">
            <a:avLst/>
          </a:prstGeom>
          <a:noFill/>
          <a:ln cap="sq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6" name="Google Shape;196;p31"/>
          <p:cNvSpPr txBox="1"/>
          <p:nvPr>
            <p:ph idx="1" type="body"/>
          </p:nvPr>
        </p:nvSpPr>
        <p:spPr>
          <a:xfrm>
            <a:off x="491490" y="1931275"/>
            <a:ext cx="3840085" cy="2596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Best suited to show proportional or percentage relationships.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used appropriately, pie charts can quickly show relative value to the other data points in the measure.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Tableau recommends that users limit pie wedges to six</a:t>
            </a:r>
            <a:endParaRPr/>
          </a:p>
        </p:txBody>
      </p:sp>
      <p:pic>
        <p:nvPicPr>
          <p:cNvPr id="197" name="Google Shape;19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4258" y="125014"/>
            <a:ext cx="3063532" cy="261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04411" y="3375402"/>
            <a:ext cx="2406164" cy="171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95041" y="3375410"/>
            <a:ext cx="2737097" cy="159664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1"/>
          <p:cNvSpPr/>
          <p:nvPr/>
        </p:nvSpPr>
        <p:spPr>
          <a:xfrm>
            <a:off x="5007769" y="3936206"/>
            <a:ext cx="1139428" cy="27860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/>
        </p:nvSpPr>
        <p:spPr>
          <a:xfrm>
            <a:off x="245659" y="3429000"/>
            <a:ext cx="5293730" cy="1473199"/>
          </a:xfrm>
          <a:prstGeom prst="rect">
            <a:avLst/>
          </a:prstGeom>
          <a:solidFill>
            <a:srgbClr val="6D64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32"/>
          <p:cNvSpPr txBox="1"/>
          <p:nvPr>
            <p:ph type="title"/>
          </p:nvPr>
        </p:nvSpPr>
        <p:spPr>
          <a:xfrm>
            <a:off x="393192" y="3575304"/>
            <a:ext cx="4945641" cy="12189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Horizontal Bar Charts</a:t>
            </a:r>
            <a:endParaRPr/>
          </a:p>
        </p:txBody>
      </p:sp>
      <p:pic>
        <p:nvPicPr>
          <p:cNvPr id="207" name="Google Shape;207;p32"/>
          <p:cNvPicPr preferRelativeResize="0"/>
          <p:nvPr/>
        </p:nvPicPr>
        <p:blipFill rotWithShape="1">
          <a:blip r:embed="rId3">
            <a:alphaModFix/>
          </a:blip>
          <a:srcRect b="-1" l="0" r="7633" t="0"/>
          <a:stretch/>
        </p:blipFill>
        <p:spPr>
          <a:xfrm>
            <a:off x="245660" y="241299"/>
            <a:ext cx="5293729" cy="308054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2"/>
          <p:cNvSpPr/>
          <p:nvPr/>
        </p:nvSpPr>
        <p:spPr>
          <a:xfrm>
            <a:off x="5650991" y="241299"/>
            <a:ext cx="3251710" cy="46609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32"/>
          <p:cNvSpPr txBox="1"/>
          <p:nvPr>
            <p:ph idx="1" type="body"/>
          </p:nvPr>
        </p:nvSpPr>
        <p:spPr>
          <a:xfrm>
            <a:off x="6021989" y="688293"/>
            <a:ext cx="2568554" cy="36392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 makes data really digestible and tells a good story.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 can easily see which categories have higher numbers compared to other categories.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Minimum Requirements: 0 or more dimensions, 1 or more measures</a:t>
            </a:r>
            <a:endParaRPr/>
          </a:p>
          <a:p>
            <a:pPr indent="-63500" lvl="0" marL="146050" marR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/>
          <p:nvPr>
            <p:ph type="title"/>
          </p:nvPr>
        </p:nvSpPr>
        <p:spPr>
          <a:xfrm>
            <a:off x="486696" y="471949"/>
            <a:ext cx="3845274" cy="12574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4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Stacked Bar Chart</a:t>
            </a:r>
            <a:endParaRPr/>
          </a:p>
        </p:txBody>
      </p:sp>
      <p:sp>
        <p:nvSpPr>
          <p:cNvPr id="215" name="Google Shape;215;p33"/>
          <p:cNvSpPr txBox="1"/>
          <p:nvPr>
            <p:ph idx="1" type="body"/>
          </p:nvPr>
        </p:nvSpPr>
        <p:spPr>
          <a:xfrm>
            <a:off x="486697" y="1828800"/>
            <a:ext cx="3845272" cy="2839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use the stacked bar chart to show data in categories that are also stratified into sub-categories.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It allows us to see more details than the regular bar chart would provide.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Minimum Requirements: 1 or more dimensions, 1 or more measures</a:t>
            </a:r>
            <a:endParaRPr/>
          </a:p>
        </p:txBody>
      </p:sp>
      <p:pic>
        <p:nvPicPr>
          <p:cNvPr id="216" name="Google Shape;21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93703" y="217883"/>
            <a:ext cx="4713067" cy="4054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491490" y="273843"/>
            <a:ext cx="3840085" cy="12695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4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About the instructor</a:t>
            </a:r>
            <a:endParaRPr/>
          </a:p>
        </p:txBody>
      </p:sp>
      <p:cxnSp>
        <p:nvCxnSpPr>
          <p:cNvPr id="77" name="Google Shape;77;p16"/>
          <p:cNvCxnSpPr/>
          <p:nvPr/>
        </p:nvCxnSpPr>
        <p:spPr>
          <a:xfrm>
            <a:off x="491490" y="1737360"/>
            <a:ext cx="3429000" cy="0"/>
          </a:xfrm>
          <a:prstGeom prst="straightConnector1">
            <a:avLst/>
          </a:prstGeom>
          <a:noFill/>
          <a:ln cap="sq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491490" y="1931275"/>
            <a:ext cx="3840085" cy="2596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8255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Day Job: </a:t>
            </a:r>
            <a:b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Scientist, IAG Firemark Labs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Loves to solve problems and build solutions using tech, has a data-first oriented mindset.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hobbyist  photographer and travel enthusiast.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82550" lvl="0" marL="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b="2" l="97" r="7849" t="0"/>
          <a:stretch/>
        </p:blipFill>
        <p:spPr>
          <a:xfrm>
            <a:off x="4409136" y="10"/>
            <a:ext cx="4734863" cy="5143487"/>
          </a:xfrm>
          <a:custGeom>
            <a:rect b="b" l="l" r="r" t="t"/>
            <a:pathLst>
              <a:path extrusionOk="0" h="6857997" w="6313150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/>
          <p:nvPr/>
        </p:nvSpPr>
        <p:spPr>
          <a:xfrm>
            <a:off x="1143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34"/>
          <p:cNvSpPr/>
          <p:nvPr/>
        </p:nvSpPr>
        <p:spPr>
          <a:xfrm>
            <a:off x="4537953" y="0"/>
            <a:ext cx="4606047" cy="5143500"/>
          </a:xfrm>
          <a:prstGeom prst="rect">
            <a:avLst/>
          </a:prstGeom>
          <a:solidFill>
            <a:schemeClr val="dk1">
              <a:alpha val="8078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34"/>
          <p:cNvSpPr/>
          <p:nvPr/>
        </p:nvSpPr>
        <p:spPr>
          <a:xfrm>
            <a:off x="4537953" y="0"/>
            <a:ext cx="3239281" cy="5143500"/>
          </a:xfrm>
          <a:custGeom>
            <a:rect b="b" l="l" r="r" t="t"/>
            <a:pathLst>
              <a:path extrusionOk="0" h="6858000" w="4319042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1">
              <a:alpha val="3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34"/>
          <p:cNvSpPr txBox="1"/>
          <p:nvPr>
            <p:ph type="title"/>
          </p:nvPr>
        </p:nvSpPr>
        <p:spPr>
          <a:xfrm>
            <a:off x="4794448" y="480197"/>
            <a:ext cx="3915950" cy="1008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Side by Side Bar Chart</a:t>
            </a:r>
            <a:endParaRPr/>
          </a:p>
        </p:txBody>
      </p:sp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4793927" y="1591322"/>
            <a:ext cx="3926617" cy="28297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Show a side by side comparison of data.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side-by-side bar chart is similar to the stacked bar chart except that it is un-stacked the bars and put the bars side by side along the horizontal axis.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Minimum Requirements: 1 or more dimensions, 1 or more measures</a:t>
            </a:r>
            <a:endParaRPr/>
          </a:p>
          <a:p>
            <a:pPr indent="-63500" lvl="0" marL="146050" marR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066" y="1235868"/>
            <a:ext cx="4740912" cy="2818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/>
          <p:nvPr/>
        </p:nvSpPr>
        <p:spPr>
          <a:xfrm>
            <a:off x="245659" y="3429000"/>
            <a:ext cx="5293730" cy="1473199"/>
          </a:xfrm>
          <a:prstGeom prst="rect">
            <a:avLst/>
          </a:prstGeom>
          <a:solidFill>
            <a:srgbClr val="4E5D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5"/>
          <p:cNvSpPr txBox="1"/>
          <p:nvPr>
            <p:ph type="title"/>
          </p:nvPr>
        </p:nvSpPr>
        <p:spPr>
          <a:xfrm>
            <a:off x="393192" y="3575304"/>
            <a:ext cx="4945641" cy="12189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Treemap</a:t>
            </a:r>
            <a:endParaRPr/>
          </a:p>
        </p:txBody>
      </p:sp>
      <p:sp>
        <p:nvSpPr>
          <p:cNvPr id="233" name="Google Shape;233;p35"/>
          <p:cNvSpPr/>
          <p:nvPr/>
        </p:nvSpPr>
        <p:spPr>
          <a:xfrm>
            <a:off x="5650991" y="241299"/>
            <a:ext cx="3251710" cy="46609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5"/>
          <p:cNvSpPr txBox="1"/>
          <p:nvPr>
            <p:ph idx="1" type="body"/>
          </p:nvPr>
        </p:nvSpPr>
        <p:spPr>
          <a:xfrm>
            <a:off x="6054136" y="420402"/>
            <a:ext cx="2568554" cy="36392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Use a treemap to show hierarchical (tree-structured) data and part-to-whole relationships. 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Treemapping is ideal for showing large amounts of items in a single visualization simultaneously. 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Minimum Requirements: 1 or more dimensions, 1 or 2 measures</a:t>
            </a:r>
            <a:endParaRPr/>
          </a:p>
          <a:p>
            <a:pPr indent="-63500" lvl="0" marL="146050" marR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656" y="150018"/>
            <a:ext cx="4448528" cy="301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0893" y="3487199"/>
            <a:ext cx="2002198" cy="125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/>
          <p:nvPr/>
        </p:nvSpPr>
        <p:spPr>
          <a:xfrm>
            <a:off x="245659" y="3429000"/>
            <a:ext cx="5293730" cy="1473199"/>
          </a:xfrm>
          <a:prstGeom prst="rect">
            <a:avLst/>
          </a:prstGeom>
          <a:solidFill>
            <a:srgbClr val="5E55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36"/>
          <p:cNvSpPr txBox="1"/>
          <p:nvPr>
            <p:ph type="title"/>
          </p:nvPr>
        </p:nvSpPr>
        <p:spPr>
          <a:xfrm>
            <a:off x="393192" y="3575304"/>
            <a:ext cx="4945641" cy="12189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b="0" i="0" lang="en-US" sz="4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Line Chart (Continuous)</a:t>
            </a:r>
            <a:endParaRPr/>
          </a:p>
        </p:txBody>
      </p:sp>
      <p:pic>
        <p:nvPicPr>
          <p:cNvPr id="243" name="Google Shape;243;p36"/>
          <p:cNvPicPr preferRelativeResize="0"/>
          <p:nvPr/>
        </p:nvPicPr>
        <p:blipFill rotWithShape="1">
          <a:blip r:embed="rId3">
            <a:alphaModFix/>
          </a:blip>
          <a:srcRect b="-1" l="5056" r="0" t="0"/>
          <a:stretch/>
        </p:blipFill>
        <p:spPr>
          <a:xfrm>
            <a:off x="245660" y="241299"/>
            <a:ext cx="5293729" cy="3080544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6"/>
          <p:cNvSpPr/>
          <p:nvPr/>
        </p:nvSpPr>
        <p:spPr>
          <a:xfrm>
            <a:off x="5650991" y="241299"/>
            <a:ext cx="3251710" cy="46609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36"/>
          <p:cNvSpPr txBox="1"/>
          <p:nvPr>
            <p:ph idx="1" type="body"/>
          </p:nvPr>
        </p:nvSpPr>
        <p:spPr>
          <a:xfrm>
            <a:off x="6021989" y="688293"/>
            <a:ext cx="2568554" cy="36392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This is extremely helpful when you are trying to tell a story of how things changed over a period of time. 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 can use several number of lines in the view to show continuous flow of data.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Minimum Requirements: 1 date, 0 or more dimensions, 1 or more measures</a:t>
            </a:r>
            <a:endParaRPr/>
          </a:p>
          <a:p>
            <a:pPr indent="-63500" lvl="0" marL="146050" marR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/>
          <p:nvPr/>
        </p:nvSpPr>
        <p:spPr>
          <a:xfrm>
            <a:off x="344190" y="346302"/>
            <a:ext cx="5006339" cy="139971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37"/>
          <p:cNvSpPr txBox="1"/>
          <p:nvPr>
            <p:ph type="title"/>
          </p:nvPr>
        </p:nvSpPr>
        <p:spPr>
          <a:xfrm>
            <a:off x="547616" y="547616"/>
            <a:ext cx="4568057" cy="10671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b="0" i="0" lang="en-US" sz="4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Line Chart (Discrete)</a:t>
            </a:r>
            <a:endParaRPr/>
          </a:p>
        </p:txBody>
      </p:sp>
      <p:sp>
        <p:nvSpPr>
          <p:cNvPr id="252" name="Google Shape;252;p37"/>
          <p:cNvSpPr/>
          <p:nvPr/>
        </p:nvSpPr>
        <p:spPr>
          <a:xfrm>
            <a:off x="3763782" y="1860717"/>
            <a:ext cx="1609521" cy="1424177"/>
          </a:xfrm>
          <a:prstGeom prst="rect">
            <a:avLst/>
          </a:prstGeom>
          <a:solidFill>
            <a:srgbClr val="F7B87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37"/>
          <p:cNvSpPr/>
          <p:nvPr/>
        </p:nvSpPr>
        <p:spPr>
          <a:xfrm>
            <a:off x="3763782" y="3387359"/>
            <a:ext cx="1603552" cy="14083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7"/>
          <p:cNvSpPr/>
          <p:nvPr/>
        </p:nvSpPr>
        <p:spPr>
          <a:xfrm>
            <a:off x="5483563" y="337665"/>
            <a:ext cx="3316246" cy="4461644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7"/>
          <p:cNvSpPr txBox="1"/>
          <p:nvPr>
            <p:ph idx="1" type="body"/>
          </p:nvPr>
        </p:nvSpPr>
        <p:spPr>
          <a:xfrm>
            <a:off x="5821229" y="675331"/>
            <a:ext cx="2635566" cy="37863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Must have a date field in order to use this graph.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difference between the two is the type of data you are showing, discrete vs. continuous. 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Slice and dice the graph for deeper analysis.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Minimum Requirements: 1 date, 0 or more dimensions, 1 or more measures</a:t>
            </a:r>
            <a:endParaRPr/>
          </a:p>
          <a:p>
            <a:pPr indent="-63500" lvl="0" marL="146050" marR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522" y="1792711"/>
            <a:ext cx="4811524" cy="3189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/>
          <p:nvPr/>
        </p:nvSpPr>
        <p:spPr>
          <a:xfrm>
            <a:off x="6097404" y="0"/>
            <a:ext cx="3046596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38"/>
          <p:cNvSpPr txBox="1"/>
          <p:nvPr>
            <p:ph type="title"/>
          </p:nvPr>
        </p:nvSpPr>
        <p:spPr>
          <a:xfrm>
            <a:off x="6376987" y="482600"/>
            <a:ext cx="2338388" cy="19172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Dual Line Chart</a:t>
            </a:r>
            <a:endParaRPr/>
          </a:p>
        </p:txBody>
      </p:sp>
      <p:sp>
        <p:nvSpPr>
          <p:cNvPr id="263" name="Google Shape;263;p38"/>
          <p:cNvSpPr txBox="1"/>
          <p:nvPr>
            <p:ph idx="1" type="body"/>
          </p:nvPr>
        </p:nvSpPr>
        <p:spPr>
          <a:xfrm>
            <a:off x="6376986" y="2518956"/>
            <a:ext cx="2284413" cy="2123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 when comparing two measures over a period of time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view produces unsynchronized axis . It allows for more than one measure to be represented with two different axis ranges.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Minimum Requirements: 1 date, 0 or more dimensions, 2 measures</a:t>
            </a:r>
            <a:endParaRPr/>
          </a:p>
          <a:p>
            <a:pPr indent="-63500" lvl="0" marL="1460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605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918" y="450056"/>
            <a:ext cx="5411977" cy="3650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9"/>
          <p:cNvSpPr/>
          <p:nvPr/>
        </p:nvSpPr>
        <p:spPr>
          <a:xfrm>
            <a:off x="245659" y="3429000"/>
            <a:ext cx="5293730" cy="1473199"/>
          </a:xfrm>
          <a:prstGeom prst="rect">
            <a:avLst/>
          </a:prstGeom>
          <a:solidFill>
            <a:srgbClr val="4E5C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9"/>
          <p:cNvSpPr txBox="1"/>
          <p:nvPr>
            <p:ph type="title"/>
          </p:nvPr>
        </p:nvSpPr>
        <p:spPr>
          <a:xfrm>
            <a:off x="393192" y="3575304"/>
            <a:ext cx="4945641" cy="12189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Scatterplots</a:t>
            </a:r>
            <a:endParaRPr/>
          </a:p>
        </p:txBody>
      </p:sp>
      <p:sp>
        <p:nvSpPr>
          <p:cNvPr id="271" name="Google Shape;271;p39"/>
          <p:cNvSpPr/>
          <p:nvPr/>
        </p:nvSpPr>
        <p:spPr>
          <a:xfrm>
            <a:off x="5650991" y="241299"/>
            <a:ext cx="3251710" cy="46609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39"/>
          <p:cNvSpPr txBox="1"/>
          <p:nvPr>
            <p:ph idx="1" type="body"/>
          </p:nvPr>
        </p:nvSpPr>
        <p:spPr>
          <a:xfrm>
            <a:off x="6021989" y="688293"/>
            <a:ext cx="2568554" cy="36392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Are great for comparing two different measures and identifying patterns.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scatter plot also uses symbols to visualize data.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 a scatter plot, both axes in the chart are measures rather than dimensions.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 can add a trend line into scatter plots; this will clearly define the correlation among your data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Minimum Requirements: 0 or more dimensions, 2–4 measures</a:t>
            </a:r>
            <a:endParaRPr/>
          </a:p>
          <a:p>
            <a:pPr indent="-63500" lvl="0" marL="146050" marR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Google Shape;27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8399"/>
            <a:ext cx="5569353" cy="2951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/>
          <p:nvPr/>
        </p:nvSpPr>
        <p:spPr>
          <a:xfrm>
            <a:off x="5646420" y="0"/>
            <a:ext cx="3490722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40"/>
          <p:cNvSpPr txBox="1"/>
          <p:nvPr>
            <p:ph type="title"/>
          </p:nvPr>
        </p:nvSpPr>
        <p:spPr>
          <a:xfrm>
            <a:off x="6129020" y="482600"/>
            <a:ext cx="2522980" cy="1197986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Histogram</a:t>
            </a:r>
            <a:endParaRPr/>
          </a:p>
        </p:txBody>
      </p:sp>
      <p:sp>
        <p:nvSpPr>
          <p:cNvPr id="280" name="Google Shape;280;p40"/>
          <p:cNvSpPr txBox="1"/>
          <p:nvPr>
            <p:ph idx="1" type="body"/>
          </p:nvPr>
        </p:nvSpPr>
        <p:spPr>
          <a:xfrm>
            <a:off x="6129021" y="1978533"/>
            <a:ext cx="2522980" cy="25617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histogram is a visual representation of the distribution of data.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is very useful when you want to analyze how the data is distributed.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Minimum Requirements: 1 measure (bin field)</a:t>
            </a:r>
            <a:endParaRPr/>
          </a:p>
          <a:p>
            <a:pPr indent="-63500" lvl="0" marL="146050" marR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1" name="Google Shape;28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" y="896607"/>
            <a:ext cx="5276896" cy="2914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"/>
          <p:cNvSpPr/>
          <p:nvPr/>
        </p:nvSpPr>
        <p:spPr>
          <a:xfrm>
            <a:off x="493150" y="3964675"/>
            <a:ext cx="8288400" cy="1018800"/>
          </a:xfrm>
          <a:prstGeom prst="rect">
            <a:avLst/>
          </a:prstGeom>
          <a:solidFill>
            <a:srgbClr val="4E5C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41"/>
          <p:cNvSpPr txBox="1"/>
          <p:nvPr>
            <p:ph type="title"/>
          </p:nvPr>
        </p:nvSpPr>
        <p:spPr>
          <a:xfrm>
            <a:off x="1470851" y="4074475"/>
            <a:ext cx="63330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4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Storytelling in action</a:t>
            </a:r>
            <a:endParaRPr/>
          </a:p>
        </p:txBody>
      </p:sp>
      <p:pic>
        <p:nvPicPr>
          <p:cNvPr id="288" name="Google Shape;288;p41" title="Iron Viz Tableau Conference 201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5825" y="81150"/>
            <a:ext cx="5083033" cy="381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/>
          <p:nvPr/>
        </p:nvSpPr>
        <p:spPr>
          <a:xfrm>
            <a:off x="346543" y="337665"/>
            <a:ext cx="3301783" cy="2938593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42"/>
          <p:cNvSpPr txBox="1"/>
          <p:nvPr>
            <p:ph type="title"/>
          </p:nvPr>
        </p:nvSpPr>
        <p:spPr>
          <a:xfrm>
            <a:off x="581025" y="571500"/>
            <a:ext cx="2819400" cy="2505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Practical Hands-On</a:t>
            </a:r>
            <a:endParaRPr/>
          </a:p>
        </p:txBody>
      </p:sp>
      <p:sp>
        <p:nvSpPr>
          <p:cNvPr id="295" name="Google Shape;295;p42"/>
          <p:cNvSpPr/>
          <p:nvPr/>
        </p:nvSpPr>
        <p:spPr>
          <a:xfrm>
            <a:off x="3786711" y="337665"/>
            <a:ext cx="1586592" cy="1424178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heckmark" id="296" name="Google Shape;29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2308" y="1932385"/>
            <a:ext cx="1279386" cy="1279386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2"/>
          <p:cNvSpPr/>
          <p:nvPr/>
        </p:nvSpPr>
        <p:spPr>
          <a:xfrm>
            <a:off x="344190" y="3390951"/>
            <a:ext cx="5023144" cy="14083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42"/>
          <p:cNvSpPr/>
          <p:nvPr/>
        </p:nvSpPr>
        <p:spPr>
          <a:xfrm>
            <a:off x="5483563" y="337665"/>
            <a:ext cx="3316246" cy="4461644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42"/>
          <p:cNvSpPr txBox="1"/>
          <p:nvPr>
            <p:ph idx="1" type="body"/>
          </p:nvPr>
        </p:nvSpPr>
        <p:spPr>
          <a:xfrm>
            <a:off x="5743577" y="596661"/>
            <a:ext cx="2819398" cy="39567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514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 : retail purchase </a:t>
            </a:r>
            <a:endParaRPr/>
          </a:p>
          <a:p>
            <a:pPr indent="-285750" lvl="0" marL="514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Visualization Tool : Tableau Public</a:t>
            </a:r>
            <a:endParaRPr/>
          </a:p>
          <a:p>
            <a:pPr indent="82550" lvl="0" marL="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Choose your metrics and KPIs wisely !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b="0" i="0" lang="en-US" sz="15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https://public.tableau.com/profile/arjun.pmm#!/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82550" lvl="0" marL="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63" y="1565838"/>
            <a:ext cx="8620125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852321" y="470673"/>
            <a:ext cx="5605629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What’s in this session ?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852321" y="1708629"/>
            <a:ext cx="4850901" cy="2587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Need for Business Intelligence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exactly is storytelling with data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3 D roles - Data Analyst, Data Engineer, Data Scientist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Basic terminologies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Practical hands-on</a:t>
            </a:r>
            <a:endParaRPr/>
          </a:p>
        </p:txBody>
      </p:sp>
      <p:sp>
        <p:nvSpPr>
          <p:cNvPr id="86" name="Google Shape;86;p17"/>
          <p:cNvSpPr/>
          <p:nvPr/>
        </p:nvSpPr>
        <p:spPr>
          <a:xfrm>
            <a:off x="7566660" y="0"/>
            <a:ext cx="157734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7"/>
          <p:cNvSpPr/>
          <p:nvPr/>
        </p:nvSpPr>
        <p:spPr>
          <a:xfrm>
            <a:off x="6686550" y="1769184"/>
            <a:ext cx="1605129" cy="1605129"/>
          </a:xfrm>
          <a:prstGeom prst="ellipse">
            <a:avLst/>
          </a:prstGeom>
          <a:solidFill>
            <a:srgbClr val="FFFFFF"/>
          </a:solidFill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ead with Gears" id="88" name="Google Shape;8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0489" y="2143125"/>
            <a:ext cx="857249" cy="85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0" name="Google Shape;310;p44"/>
          <p:cNvGrpSpPr/>
          <p:nvPr/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311" name="Google Shape;311;p44"/>
            <p:cNvSpPr/>
            <p:nvPr/>
          </p:nvSpPr>
          <p:spPr>
            <a:xfrm>
              <a:off x="1306513" y="0"/>
              <a:ext cx="3862388" cy="6843713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44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44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44"/>
            <p:cNvSpPr/>
            <p:nvPr/>
          </p:nvSpPr>
          <p:spPr>
            <a:xfrm>
              <a:off x="1120775" y="0"/>
              <a:ext cx="3676650" cy="6843713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44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44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44"/>
            <p:cNvSpPr/>
            <p:nvPr/>
          </p:nvSpPr>
          <p:spPr>
            <a:xfrm>
              <a:off x="1001713" y="0"/>
              <a:ext cx="3621088" cy="6843713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44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44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44"/>
            <p:cNvSpPr/>
            <p:nvPr/>
          </p:nvSpPr>
          <p:spPr>
            <a:xfrm>
              <a:off x="1001713" y="0"/>
              <a:ext cx="3244850" cy="6843713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44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44"/>
            <p:cNvSpPr/>
            <p:nvPr/>
          </p:nvSpPr>
          <p:spPr>
            <a:xfrm>
              <a:off x="889000" y="0"/>
              <a:ext cx="3230563" cy="6843713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44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44"/>
            <p:cNvSpPr/>
            <p:nvPr/>
          </p:nvSpPr>
          <p:spPr>
            <a:xfrm>
              <a:off x="484188" y="0"/>
              <a:ext cx="3421063" cy="6843713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44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44"/>
            <p:cNvSpPr/>
            <p:nvPr/>
          </p:nvSpPr>
          <p:spPr>
            <a:xfrm>
              <a:off x="598488" y="0"/>
              <a:ext cx="2717800" cy="6843713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44"/>
            <p:cNvSpPr/>
            <p:nvPr/>
          </p:nvSpPr>
          <p:spPr>
            <a:xfrm>
              <a:off x="261938" y="0"/>
              <a:ext cx="2944813" cy="6843713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44"/>
            <p:cNvSpPr/>
            <p:nvPr/>
          </p:nvSpPr>
          <p:spPr>
            <a:xfrm>
              <a:off x="-417513" y="0"/>
              <a:ext cx="2403475" cy="6843713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44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44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44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2" name="Google Shape;332;p44"/>
          <p:cNvGrpSpPr/>
          <p:nvPr/>
        </p:nvGrpSpPr>
        <p:grpSpPr>
          <a:xfrm>
            <a:off x="600108" y="1274691"/>
            <a:ext cx="2755857" cy="2602816"/>
            <a:chOff x="697883" y="1816768"/>
            <a:chExt cx="3674476" cy="3470421"/>
          </a:xfrm>
        </p:grpSpPr>
        <p:sp>
          <p:nvSpPr>
            <p:cNvPr id="333" name="Google Shape;333;p4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44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44"/>
          <p:cNvSpPr txBox="1"/>
          <p:nvPr>
            <p:ph type="title"/>
          </p:nvPr>
        </p:nvSpPr>
        <p:spPr>
          <a:xfrm>
            <a:off x="678657" y="1811491"/>
            <a:ext cx="2588798" cy="17999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Resources</a:t>
            </a:r>
            <a:endParaRPr/>
          </a:p>
        </p:txBody>
      </p:sp>
      <p:sp>
        <p:nvSpPr>
          <p:cNvPr id="337" name="Google Shape;337;p44"/>
          <p:cNvSpPr txBox="1"/>
          <p:nvPr>
            <p:ph idx="1" type="body"/>
          </p:nvPr>
        </p:nvSpPr>
        <p:spPr>
          <a:xfrm>
            <a:off x="3840480" y="603504"/>
            <a:ext cx="4711446" cy="39364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b="0" i="0" lang="en-US" sz="15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https://www.dummies.com/programming/big-data/big-data-visualization/tableau-for-dummies-cheat-sheet/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b="0" i="0" lang="en-US" sz="15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https://interworks.com/blog/ccapitula/2014/08/04/tableau-essentials-chart-types-introduction/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605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605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5"/>
          <p:cNvSpPr/>
          <p:nvPr/>
        </p:nvSpPr>
        <p:spPr>
          <a:xfrm>
            <a:off x="0" y="0"/>
            <a:ext cx="3490719" cy="51435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45"/>
          <p:cNvSpPr txBox="1"/>
          <p:nvPr>
            <p:ph type="title"/>
          </p:nvPr>
        </p:nvSpPr>
        <p:spPr>
          <a:xfrm>
            <a:off x="628650" y="608370"/>
            <a:ext cx="2501695" cy="40525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Calibri"/>
              <a:buNone/>
            </a:pPr>
            <a:r>
              <a:rPr b="0" i="0" lang="en-US" sz="3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/>
          </a:p>
        </p:txBody>
      </p:sp>
      <p:sp>
        <p:nvSpPr>
          <p:cNvPr id="344" name="Google Shape;344;p45"/>
          <p:cNvSpPr/>
          <p:nvPr/>
        </p:nvSpPr>
        <p:spPr>
          <a:xfrm>
            <a:off x="3490719" y="0"/>
            <a:ext cx="106556" cy="51435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5" name="Google Shape;345;p45"/>
          <p:cNvGrpSpPr/>
          <p:nvPr/>
        </p:nvGrpSpPr>
        <p:grpSpPr>
          <a:xfrm>
            <a:off x="4094559" y="482203"/>
            <a:ext cx="4567238" cy="4179094"/>
            <a:chOff x="0" y="0"/>
            <a:chExt cx="4567238" cy="4179094"/>
          </a:xfrm>
        </p:grpSpPr>
        <p:sp>
          <p:nvSpPr>
            <p:cNvPr id="346" name="Google Shape;346;p45"/>
            <p:cNvSpPr/>
            <p:nvPr/>
          </p:nvSpPr>
          <p:spPr>
            <a:xfrm>
              <a:off x="0" y="0"/>
              <a:ext cx="4567238" cy="4179094"/>
            </a:xfrm>
            <a:prstGeom prst="rect">
              <a:avLst/>
            </a:prstGeom>
            <a:solidFill>
              <a:srgbClr val="599BD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45"/>
            <p:cNvSpPr txBox="1"/>
            <p:nvPr/>
          </p:nvSpPr>
          <p:spPr>
            <a:xfrm>
              <a:off x="0" y="0"/>
              <a:ext cx="4567238" cy="41790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8050" lIns="448050" spcFirstLastPara="1" rIns="448050" wrap="square" tIns="448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300"/>
                <a:buFont typeface="Calibri"/>
                <a:buNone/>
              </a:pPr>
              <a:r>
                <a:rPr b="0" i="0" lang="en-US" sz="6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Questions?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3">
            <a:alphaModFix/>
          </a:blip>
          <a:srcRect b="-1" l="13202" r="17568" t="0"/>
          <a:stretch/>
        </p:blipFill>
        <p:spPr>
          <a:xfrm>
            <a:off x="4348157" y="10"/>
            <a:ext cx="4795614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>
            <p:ph type="title"/>
          </p:nvPr>
        </p:nvSpPr>
        <p:spPr>
          <a:xfrm>
            <a:off x="603748" y="598833"/>
            <a:ext cx="3602727" cy="9837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Need for Business Intelligence</a:t>
            </a:r>
            <a:endParaRPr/>
          </a:p>
        </p:txBody>
      </p:sp>
      <p:sp>
        <p:nvSpPr>
          <p:cNvPr id="96" name="Google Shape;96;p18"/>
          <p:cNvSpPr txBox="1"/>
          <p:nvPr/>
        </p:nvSpPr>
        <p:spPr>
          <a:xfrm>
            <a:off x="603747" y="1704107"/>
            <a:ext cx="3530103" cy="2841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method of making informed decisions using data</a:t>
            </a:r>
            <a:endParaRPr/>
          </a:p>
          <a:p>
            <a:pPr indent="-311150" lvl="0" marL="4572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-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be applied across all industries and at any scale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/>
          <p:nvPr/>
        </p:nvSpPr>
        <p:spPr>
          <a:xfrm>
            <a:off x="3490721" y="358674"/>
            <a:ext cx="5275591" cy="4439004"/>
          </a:xfrm>
          <a:prstGeom prst="rect">
            <a:avLst/>
          </a:prstGeom>
          <a:solidFill>
            <a:srgbClr val="404040"/>
          </a:solidFill>
          <a:ln cap="sq" cmpd="thinThick" w="12700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9"/>
          <p:cNvSpPr txBox="1"/>
          <p:nvPr>
            <p:ph type="title"/>
          </p:nvPr>
        </p:nvSpPr>
        <p:spPr>
          <a:xfrm>
            <a:off x="3973321" y="790283"/>
            <a:ext cx="4229246" cy="10683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 is storytelling with data?</a:t>
            </a:r>
            <a:endParaRPr/>
          </a:p>
        </p:txBody>
      </p:sp>
      <p:cxnSp>
        <p:nvCxnSpPr>
          <p:cNvPr id="103" name="Google Shape;103;p19"/>
          <p:cNvCxnSpPr/>
          <p:nvPr/>
        </p:nvCxnSpPr>
        <p:spPr>
          <a:xfrm>
            <a:off x="4072573" y="1979267"/>
            <a:ext cx="3421831" cy="0"/>
          </a:xfrm>
          <a:prstGeom prst="straightConnector1">
            <a:avLst/>
          </a:prstGeom>
          <a:noFill/>
          <a:ln cap="flat" cmpd="sng" w="22225">
            <a:solidFill>
              <a:srgbClr val="E7E6E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973321" y="2099916"/>
            <a:ext cx="4310390" cy="2240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Communicating your findings from data using the </a:t>
            </a:r>
            <a:r>
              <a:rPr b="1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right</a:t>
            </a: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metrics, KPIs and intuitive visualizations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2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visualization should and must convey a specific and clear message</a:t>
            </a:r>
            <a:endParaRPr/>
          </a:p>
          <a:p>
            <a:pPr indent="82550" lvl="0" marL="0" marR="0" rtl="0" algn="l">
              <a:lnSpc>
                <a:spcPct val="90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82550" lvl="0" marL="0" marR="0" rtl="0" algn="l">
              <a:lnSpc>
                <a:spcPct val="90000"/>
              </a:lnSpc>
              <a:spcBef>
                <a:spcPts val="2600"/>
              </a:spcBef>
              <a:spcAft>
                <a:spcPts val="160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4956350" y="4508175"/>
            <a:ext cx="3491700" cy="4635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381" y="152643"/>
            <a:ext cx="2964161" cy="2365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381" y="2518173"/>
            <a:ext cx="2993316" cy="2461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 b="2" l="2849" r="3917" t="0"/>
          <a:stretch/>
        </p:blipFill>
        <p:spPr>
          <a:xfrm>
            <a:off x="4348157" y="10"/>
            <a:ext cx="4795614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>
            <p:ph type="title"/>
          </p:nvPr>
        </p:nvSpPr>
        <p:spPr>
          <a:xfrm>
            <a:off x="603747" y="358611"/>
            <a:ext cx="3602727" cy="9837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3D roles</a:t>
            </a:r>
            <a:endParaRPr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603747" y="1488558"/>
            <a:ext cx="3530103" cy="35087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Engineer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 Infrastructure | Big Data | Pre Processing | Programming Expert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Analyst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- Business Insights | Domain Expert | Descriptive Analytics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Scientist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- Machine Learning | Predictive Analytics | Forecasting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Overlap between roles: 60-20-20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NOTE: All takeaways from personal experience.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3200"/>
              </a:spcBef>
              <a:spcAft>
                <a:spcPts val="160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b="0" i="0" lang="en-US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: https://medium.com/all-technology-feeds/close-look-at-data-scientist-vs-data-engineer-56a8b09460a2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/>
          <p:nvPr/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1"/>
          <p:cNvSpPr txBox="1"/>
          <p:nvPr>
            <p:ph type="title"/>
          </p:nvPr>
        </p:nvSpPr>
        <p:spPr>
          <a:xfrm>
            <a:off x="417399" y="482600"/>
            <a:ext cx="8408193" cy="5586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Basic Terminologies I - ETL</a:t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544" y="1256420"/>
            <a:ext cx="7532910" cy="329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/>
          <p:nvPr/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22"/>
          <p:cNvSpPr txBox="1"/>
          <p:nvPr>
            <p:ph type="title"/>
          </p:nvPr>
        </p:nvSpPr>
        <p:spPr>
          <a:xfrm>
            <a:off x="417399" y="482600"/>
            <a:ext cx="8408193" cy="5586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Basic Terminologies II - Joins</a:t>
            </a: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2987" y="1256420"/>
            <a:ext cx="6188148" cy="3887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499" y="809574"/>
            <a:ext cx="3341775" cy="12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6350" y="301136"/>
            <a:ext cx="3676576" cy="1981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700" y="2507725"/>
            <a:ext cx="8278073" cy="242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